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88" r:id="rId2"/>
    <p:sldId id="278" r:id="rId3"/>
    <p:sldId id="28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7" autoAdjust="0"/>
    <p:restoredTop sz="95604" autoAdjust="0"/>
  </p:normalViewPr>
  <p:slideViewPr>
    <p:cSldViewPr>
      <p:cViewPr>
        <p:scale>
          <a:sx n="75" d="100"/>
          <a:sy n="75" d="100"/>
        </p:scale>
        <p:origin x="-1044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DE90E-0B85-4CC1-907F-B0F39457A35F}" type="datetimeFigureOut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1F467-11A7-4B9F-8959-1171887A751D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5541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D768-D027-4497-BD9D-4F26D5DEB8C4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E8C5-FD25-4DFA-9C79-EA0470836CFD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7564F-3DDC-4651-8D9F-0D29D30C3FF0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0DF5-FB33-4B84-A58C-B9D1457B225C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64CA-6048-4A4B-A18F-3AC213477B55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8646E-2A19-4A07-9619-F3C92FA5D53E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164F6-E37B-4BB7-9EA5-FF55A59C15BD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ABF8-5A52-433C-AE0E-8EFDE3D83BE2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54D3-4A24-47AE-905B-6B5629FAF6E0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4694-72D4-4A7B-BF61-A99FE87152B5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127F2-B7FE-414A-B71F-89F63F016066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5B580D-90D1-4334-A747-15FB2BDF7C27}" type="datetime1">
              <a:rPr lang="es-ES" smtClean="0"/>
              <a:pPr/>
              <a:t>19/02/2014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26626D-D8DA-42EA-A05C-2D871F85B7D5}" type="slidenum">
              <a:rPr lang="es-ES" smtClean="0"/>
              <a:pPr/>
              <a:t>‹Nº›</a:t>
            </a:fld>
            <a:endParaRPr lang="es-ES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tiff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117034" y="251356"/>
            <a:ext cx="4271389" cy="408623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C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PRODUCT ENGINEERING TOOLS</a:t>
            </a:r>
            <a:endParaRPr lang="es-EC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197152" y="1625898"/>
            <a:ext cx="3119264" cy="1285577"/>
          </a:xfrm>
          <a:prstGeom prst="snip2Diag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>
              <a:defRPr sz="1400">
                <a:latin typeface="Andalus" pitchFamily="18" charset="-78"/>
                <a:cs typeface="Andalus" pitchFamily="18" charset="-78"/>
              </a:defRPr>
            </a:lvl1pPr>
          </a:lstStyle>
          <a:p>
            <a:r>
              <a:rPr lang="en-US" dirty="0" smtClean="0">
                <a:latin typeface="+mn-lt"/>
              </a:rPr>
              <a:t>It allows exactitude on:</a:t>
            </a:r>
          </a:p>
          <a:p>
            <a:endParaRPr lang="en-US" dirty="0" smtClean="0">
              <a:latin typeface="+mn-lt"/>
            </a:endParaRPr>
          </a:p>
          <a:p>
            <a:pPr lvl="0"/>
            <a:r>
              <a:rPr lang="en-US" dirty="0" smtClean="0">
                <a:latin typeface="+mn-lt"/>
              </a:rPr>
              <a:t>   - </a:t>
            </a:r>
            <a:r>
              <a:rPr lang="en-US" dirty="0" smtClean="0">
                <a:latin typeface="+mn-lt"/>
              </a:rPr>
              <a:t>Materials and pieces control </a:t>
            </a:r>
            <a:endParaRPr lang="en-US" dirty="0" smtClean="0">
              <a:latin typeface="+mn-lt"/>
            </a:endParaRPr>
          </a:p>
          <a:p>
            <a:pPr lvl="0"/>
            <a:r>
              <a:rPr lang="en-US" dirty="0" smtClean="0">
                <a:latin typeface="+mn-lt"/>
              </a:rPr>
              <a:t>   - Weight and centroids Estimation</a:t>
            </a:r>
          </a:p>
          <a:p>
            <a:pPr lvl="0"/>
            <a:r>
              <a:rPr lang="en-US" dirty="0" smtClean="0">
                <a:latin typeface="+mn-lt"/>
              </a:rPr>
              <a:t>   - Cost estimation</a:t>
            </a:r>
          </a:p>
        </p:txBody>
      </p:sp>
      <p:pic>
        <p:nvPicPr>
          <p:cNvPr id="3074" name="Picture 2" descr="D:\TECNAVIN\TECNAVIN\PRESENTACIONES\FOTOS EXPOPESCA\ESTUDIOS DE VIBRACIONES, HERRAMIENTAS PRODUCCION\HERRAMIENTAS PRODUCCION\SAAM AZTECA\SAAM AZTECA Imagen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140968"/>
            <a:ext cx="5112568" cy="254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71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89773" l="0" r="100000">
                        <a14:foregroundMark x1="19289" y1="18182" x2="19289" y2="18182"/>
                        <a14:foregroundMark x1="26142" y1="18182" x2="26142" y2="18182"/>
                        <a14:foregroundMark x1="30203" y1="23864" x2="30203" y2="23864"/>
                        <a14:foregroundMark x1="38325" y1="26136" x2="38325" y2="26136"/>
                        <a14:foregroundMark x1="44924" y1="22727" x2="44924" y2="22727"/>
                        <a14:foregroundMark x1="50000" y1="26136" x2="50000" y2="26136"/>
                        <a14:foregroundMark x1="54315" y1="23864" x2="54315" y2="23864"/>
                        <a14:foregroundMark x1="60660" y1="28409" x2="60660" y2="28409"/>
                        <a14:foregroundMark x1="70558" y1="23864" x2="70558" y2="23864"/>
                        <a14:foregroundMark x1="79949" y1="22727" x2="79949" y2="22727"/>
                        <a14:foregroundMark x1="94162" y1="9091" x2="94162" y2="9091"/>
                        <a14:foregroundMark x1="91624" y1="22727" x2="91624" y2="22727"/>
                        <a14:foregroundMark x1="89594" y1="29545" x2="89594" y2="29545"/>
                        <a14:foregroundMark x1="8122" y1="32955" x2="8122" y2="32955"/>
                        <a14:foregroundMark x1="12183" y1="26136" x2="12183" y2="26136"/>
                        <a14:foregroundMark x1="13198" y1="9091" x2="13198" y2="9091"/>
                        <a14:foregroundMark x1="10660" y1="18182" x2="10660" y2="18182"/>
                        <a14:foregroundMark x1="48731" y1="65909" x2="48731" y2="659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1084"/>
            <a:ext cx="3024336" cy="67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dondear rectángulo de esquina del mismo lado"/>
          <p:cNvSpPr/>
          <p:nvPr/>
        </p:nvSpPr>
        <p:spPr>
          <a:xfrm>
            <a:off x="6140392" y="1300991"/>
            <a:ext cx="1217000" cy="225862"/>
          </a:xfrm>
          <a:prstGeom prst="round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/>
            <a:r>
              <a:rPr lang="es-EC" sz="1400" dirty="0">
                <a:solidFill>
                  <a:schemeClr val="bg1">
                    <a:lumMod val="95000"/>
                  </a:schemeClr>
                </a:solidFill>
                <a:cs typeface="Andalus" pitchFamily="18" charset="-78"/>
              </a:rPr>
              <a:t>3D MODEL </a:t>
            </a:r>
            <a:endParaRPr lang="es-EC" sz="1400" dirty="0">
              <a:solidFill>
                <a:schemeClr val="bg1">
                  <a:lumMod val="95000"/>
                </a:schemeClr>
              </a:solidFill>
              <a:effectLst/>
              <a:cs typeface="Andalus" pitchFamily="18" charset="-78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9129" y="6528832"/>
            <a:ext cx="27326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s-ES" sz="14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s-ES" sz="1400" b="1" i="1" dirty="0" smtClean="0">
                <a:solidFill>
                  <a:schemeClr val="accent1">
                    <a:lumMod val="75000"/>
                  </a:schemeClr>
                </a:solidFill>
              </a:rPr>
              <a:t>-mail: navser@gye.satnet.net</a:t>
            </a:r>
            <a:endParaRPr lang="es-ES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23527" y="1124744"/>
            <a:ext cx="3960441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>
              <a:defRPr sz="1400">
                <a:latin typeface="Andalus" pitchFamily="18" charset="-78"/>
                <a:cs typeface="Andalus" pitchFamily="18" charset="-78"/>
              </a:defRPr>
            </a:lvl1pPr>
          </a:lstStyle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Hull and superstructure 3D Structural  model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Assembly drawings 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400" dirty="0" smtClean="0">
                <a:latin typeface="+mn-lt"/>
              </a:rPr>
              <a:t>Assembly sequence using encoded pieces and drawings.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Nesting &amp; Cutting Codes (CNC)</a:t>
            </a:r>
            <a:endParaRPr lang="en-US" dirty="0">
              <a:latin typeface="+mn-lt"/>
            </a:endParaRPr>
          </a:p>
        </p:txBody>
      </p:sp>
      <p:pic>
        <p:nvPicPr>
          <p:cNvPr id="4098" name="Picture 2" descr="D:\TECNAVIN\MANATEE II\PLANOS SC\FOTOS PERSPECTIVA\POPA 1.t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59" y="2348880"/>
            <a:ext cx="4343342" cy="283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dondear rectángulo de esquina diagonal"/>
          <p:cNvSpPr/>
          <p:nvPr/>
        </p:nvSpPr>
        <p:spPr>
          <a:xfrm>
            <a:off x="299458" y="5951208"/>
            <a:ext cx="8521013" cy="57548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“Provide tools in order to achieve a high </a:t>
            </a:r>
            <a:r>
              <a:rPr lang="en-US" sz="1400" dirty="0"/>
              <a:t>q</a:t>
            </a:r>
            <a:r>
              <a:rPr lang="en-US" sz="1400" dirty="0" smtClean="0"/>
              <a:t>uality and Productive Construction with better Control on wasted material during construction”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856004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644008" y="1196752"/>
            <a:ext cx="3888432" cy="225862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 algn="ctr">
              <a:defRPr sz="1400">
                <a:solidFill>
                  <a:schemeClr val="bg1">
                    <a:lumMod val="95000"/>
                  </a:schemeClr>
                </a:solidFill>
                <a:cs typeface="Andalus" pitchFamily="18" charset="-7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b="1" dirty="0" smtClean="0"/>
              <a:t>ASSEMBLY </a:t>
            </a:r>
            <a:r>
              <a:rPr lang="en-US" b="1" dirty="0" smtClean="0"/>
              <a:t>DRAWINGS</a:t>
            </a:r>
            <a:r>
              <a:rPr lang="es-EC" b="1" dirty="0" smtClean="0"/>
              <a:t> </a:t>
            </a:r>
            <a:endParaRPr lang="es-EC" b="1" dirty="0"/>
          </a:p>
        </p:txBody>
      </p:sp>
      <p:pic>
        <p:nvPicPr>
          <p:cNvPr id="3075" name="Picture 3" descr="D:\TECNAVIN\TECNAVIN\PRESENTACIONES\FOTOS EXPOPESCA\ESTUDIOS DE VIBRACIONES, HERRAMIENTAS PRODUCCION\HERRAMIENTAS PRODUCCION\SAAM AZTECA\SAAM AZTECA Imagen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92896"/>
            <a:ext cx="5256584" cy="3279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TECNAVIN\TECNAVIN\PRESENTACIONES\FOTOS EXPOPESCA\ESTUDIOS DE VIBRACIONES, HERRAMIENTAS PRODUCCION\HERRAMIENTAS PRODUCCION\SAAM AZTECA\SAAM AZTECA Imagen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999" y="2852936"/>
            <a:ext cx="3301721" cy="311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71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89773" l="0" r="100000">
                        <a14:foregroundMark x1="19289" y1="18182" x2="19289" y2="18182"/>
                        <a14:foregroundMark x1="26142" y1="18182" x2="26142" y2="18182"/>
                        <a14:foregroundMark x1="30203" y1="23864" x2="30203" y2="23864"/>
                        <a14:foregroundMark x1="38325" y1="26136" x2="38325" y2="26136"/>
                        <a14:foregroundMark x1="44924" y1="22727" x2="44924" y2="22727"/>
                        <a14:foregroundMark x1="50000" y1="26136" x2="50000" y2="26136"/>
                        <a14:foregroundMark x1="54315" y1="23864" x2="54315" y2="23864"/>
                        <a14:foregroundMark x1="60660" y1="28409" x2="60660" y2="28409"/>
                        <a14:foregroundMark x1="70558" y1="23864" x2="70558" y2="23864"/>
                        <a14:foregroundMark x1="79949" y1="22727" x2="79949" y2="22727"/>
                        <a14:foregroundMark x1="94162" y1="9091" x2="94162" y2="9091"/>
                        <a14:foregroundMark x1="91624" y1="22727" x2="91624" y2="22727"/>
                        <a14:foregroundMark x1="89594" y1="29545" x2="89594" y2="29545"/>
                        <a14:foregroundMark x1="8122" y1="32955" x2="8122" y2="32955"/>
                        <a14:foregroundMark x1="12183" y1="26136" x2="12183" y2="26136"/>
                        <a14:foregroundMark x1="13198" y1="9091" x2="13198" y2="9091"/>
                        <a14:foregroundMark x1="10660" y1="18182" x2="10660" y2="18182"/>
                        <a14:foregroundMark x1="48731" y1="65909" x2="48731" y2="659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1084"/>
            <a:ext cx="3024336" cy="67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16 Rectángulo"/>
          <p:cNvSpPr/>
          <p:nvPr/>
        </p:nvSpPr>
        <p:spPr>
          <a:xfrm>
            <a:off x="39129" y="6528832"/>
            <a:ext cx="27326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s-ES" sz="14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s-ES" sz="1400" b="1" i="1" dirty="0" smtClean="0">
                <a:solidFill>
                  <a:schemeClr val="accent1">
                    <a:lumMod val="75000"/>
                  </a:schemeClr>
                </a:solidFill>
              </a:rPr>
              <a:t>-mail: navser@gye.satnet.net</a:t>
            </a:r>
            <a:endParaRPr lang="es-ES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644008" y="1544114"/>
            <a:ext cx="3888432" cy="771346"/>
          </a:xfrm>
          <a:prstGeom prst="snip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>
              <a:defRPr sz="1400">
                <a:latin typeface="Andalus" pitchFamily="18" charset="-78"/>
                <a:cs typeface="Andalus" pitchFamily="18" charset="-78"/>
              </a:defRPr>
            </a:lvl1pPr>
          </a:lstStyle>
          <a:p>
            <a:pPr algn="just"/>
            <a:r>
              <a:rPr lang="en-US" dirty="0" smtClean="0">
                <a:latin typeface="+mn-lt"/>
              </a:rPr>
              <a:t>Assembly Sequence using encodes </a:t>
            </a:r>
            <a:r>
              <a:rPr lang="en-US" dirty="0" smtClean="0">
                <a:latin typeface="+mn-lt"/>
              </a:rPr>
              <a:t>drawings </a:t>
            </a:r>
            <a:r>
              <a:rPr lang="en-US" dirty="0" smtClean="0">
                <a:latin typeface="+mn-lt"/>
              </a:rPr>
              <a:t>and pieces which </a:t>
            </a:r>
            <a:r>
              <a:rPr lang="en-US" dirty="0" smtClean="0">
                <a:latin typeface="+mn-lt"/>
              </a:rPr>
              <a:t>ease </a:t>
            </a:r>
            <a:r>
              <a:rPr lang="en-US" dirty="0" smtClean="0">
                <a:latin typeface="+mn-lt"/>
              </a:rPr>
              <a:t>the prefabrication, control, and precise construction</a:t>
            </a:r>
            <a:endParaRPr lang="en-US" dirty="0">
              <a:latin typeface="+mn-lt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117034" y="251356"/>
            <a:ext cx="4271389" cy="408623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C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PRODUCT ENGINEERING TOOLS</a:t>
            </a:r>
            <a:endParaRPr lang="es-EC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23527" y="1199654"/>
            <a:ext cx="3960441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>
              <a:defRPr sz="1400">
                <a:latin typeface="Andalus" pitchFamily="18" charset="-78"/>
                <a:cs typeface="Andalus" pitchFamily="18" charset="-78"/>
              </a:defRPr>
            </a:lvl1pPr>
          </a:lstStyle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Hull and superstructure 3D Structural  model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Assembly drawings 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400" dirty="0" smtClean="0">
                <a:latin typeface="+mn-lt"/>
              </a:rPr>
              <a:t>Assembly sequence using encoded pieces and drawings.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Nesting &amp; Cutting Codes (CNC)</a:t>
            </a:r>
            <a:endParaRPr lang="en-US" dirty="0">
              <a:latin typeface="+mn-lt"/>
            </a:endParaRPr>
          </a:p>
        </p:txBody>
      </p:sp>
      <p:sp>
        <p:nvSpPr>
          <p:cNvPr id="22" name="21 Redondear rectángulo de esquina diagonal"/>
          <p:cNvSpPr/>
          <p:nvPr/>
        </p:nvSpPr>
        <p:spPr>
          <a:xfrm>
            <a:off x="179512" y="5951208"/>
            <a:ext cx="8568952" cy="57548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“Provide tools in order to achieve a high </a:t>
            </a:r>
            <a:r>
              <a:rPr lang="en-US" sz="1400" dirty="0"/>
              <a:t>q</a:t>
            </a:r>
            <a:r>
              <a:rPr lang="en-US" sz="1400" dirty="0" smtClean="0"/>
              <a:t>uality and Productive Construction with better Control on wasted material during construction”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5398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05" t="24458" r="33175" b="17929"/>
          <a:stretch/>
        </p:blipFill>
        <p:spPr bwMode="auto">
          <a:xfrm>
            <a:off x="1403648" y="2420888"/>
            <a:ext cx="6666510" cy="3639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626D-D8DA-42EA-A05C-2D871F85B7D5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076056" y="1261517"/>
            <a:ext cx="2232248" cy="451723"/>
          </a:xfrm>
          <a:prstGeom prst="round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 algn="ctr">
              <a:defRPr sz="1400">
                <a:solidFill>
                  <a:schemeClr val="bg1">
                    <a:lumMod val="95000"/>
                  </a:schemeClr>
                </a:solidFill>
                <a:cs typeface="Andalus" pitchFamily="18" charset="-78"/>
              </a:defRPr>
            </a:lvl1pPr>
          </a:lstStyle>
          <a:p>
            <a:r>
              <a:rPr lang="es-EC" dirty="0" smtClean="0"/>
              <a:t>NESTING &amp; CUTTING CODES (CNC)</a:t>
            </a:r>
            <a:endParaRPr lang="es-EC" dirty="0"/>
          </a:p>
        </p:txBody>
      </p:sp>
      <p:pic>
        <p:nvPicPr>
          <p:cNvPr id="16" name="Picture 71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89773" l="0" r="100000">
                        <a14:foregroundMark x1="19289" y1="18182" x2="19289" y2="18182"/>
                        <a14:foregroundMark x1="26142" y1="18182" x2="26142" y2="18182"/>
                        <a14:foregroundMark x1="30203" y1="23864" x2="30203" y2="23864"/>
                        <a14:foregroundMark x1="38325" y1="26136" x2="38325" y2="26136"/>
                        <a14:foregroundMark x1="44924" y1="22727" x2="44924" y2="22727"/>
                        <a14:foregroundMark x1="50000" y1="26136" x2="50000" y2="26136"/>
                        <a14:foregroundMark x1="54315" y1="23864" x2="54315" y2="23864"/>
                        <a14:foregroundMark x1="60660" y1="28409" x2="60660" y2="28409"/>
                        <a14:foregroundMark x1="70558" y1="23864" x2="70558" y2="23864"/>
                        <a14:foregroundMark x1="79949" y1="22727" x2="79949" y2="22727"/>
                        <a14:foregroundMark x1="94162" y1="9091" x2="94162" y2="9091"/>
                        <a14:foregroundMark x1="91624" y1="22727" x2="91624" y2="22727"/>
                        <a14:foregroundMark x1="89594" y1="29545" x2="89594" y2="29545"/>
                        <a14:foregroundMark x1="8122" y1="32955" x2="8122" y2="32955"/>
                        <a14:foregroundMark x1="12183" y1="26136" x2="12183" y2="26136"/>
                        <a14:foregroundMark x1="13198" y1="9091" x2="13198" y2="9091"/>
                        <a14:foregroundMark x1="10660" y1="18182" x2="10660" y2="18182"/>
                        <a14:foregroundMark x1="48731" y1="65909" x2="48731" y2="659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1084"/>
            <a:ext cx="3024336" cy="67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16 Rectángulo"/>
          <p:cNvSpPr/>
          <p:nvPr/>
        </p:nvSpPr>
        <p:spPr>
          <a:xfrm>
            <a:off x="39129" y="6528832"/>
            <a:ext cx="27326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s-ES" sz="14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s-ES" sz="1400" b="1" i="1" dirty="0" smtClean="0">
                <a:solidFill>
                  <a:schemeClr val="accent1">
                    <a:lumMod val="75000"/>
                  </a:schemeClr>
                </a:solidFill>
              </a:rPr>
              <a:t>-mail: navser@gye.satnet.net</a:t>
            </a:r>
            <a:endParaRPr lang="es-ES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489409" y="1834649"/>
            <a:ext cx="3466967" cy="514231"/>
          </a:xfrm>
          <a:prstGeom prst="snip2Diag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>
              <a:defRPr sz="1400">
                <a:latin typeface="Andalus" pitchFamily="18" charset="-78"/>
                <a:cs typeface="Andalus" pitchFamily="18" charset="-78"/>
              </a:defRPr>
            </a:lvl1pPr>
          </a:lstStyle>
          <a:p>
            <a:pPr algn="ctr"/>
            <a:r>
              <a:rPr lang="en-US" dirty="0" smtClean="0">
                <a:latin typeface="+mn-lt"/>
              </a:rPr>
              <a:t>It allows exactitude on</a:t>
            </a:r>
            <a:r>
              <a:rPr lang="en-US" sz="1100" dirty="0" smtClean="0"/>
              <a:t> </a:t>
            </a:r>
            <a:r>
              <a:rPr lang="en-US" dirty="0">
                <a:latin typeface="+mn-lt"/>
              </a:rPr>
              <a:t>automated pieces cutting </a:t>
            </a:r>
            <a:r>
              <a:rPr lang="en-US" dirty="0" smtClean="0">
                <a:latin typeface="+mn-lt"/>
              </a:rPr>
              <a:t>and wasted material reduction</a:t>
            </a:r>
            <a:endParaRPr lang="en-US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23528" y="1199654"/>
            <a:ext cx="3793506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s-ES"/>
            </a:defPPr>
            <a:lvl1pPr>
              <a:defRPr sz="1400">
                <a:latin typeface="Andalus" pitchFamily="18" charset="-78"/>
                <a:cs typeface="Andalus" pitchFamily="18" charset="-78"/>
              </a:defRPr>
            </a:lvl1pPr>
          </a:lstStyle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Hull and superstructure 3D Structural  model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Assembly drawings 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400" dirty="0" smtClean="0">
                <a:latin typeface="+mn-lt"/>
              </a:rPr>
              <a:t>Assembly sequence using encoded pieces and drawings.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latin typeface="+mn-lt"/>
              </a:rPr>
              <a:t>Nesting &amp; Cutting Codes (CNC)</a:t>
            </a:r>
            <a:endParaRPr lang="en-US" dirty="0">
              <a:latin typeface="+mn-lt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117034" y="251356"/>
            <a:ext cx="4271389" cy="408623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C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PRODUCT ENGINEERING TOOLS</a:t>
            </a:r>
            <a:endParaRPr lang="es-EC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21" name="20 Redondear rectángulo de esquina diagonal"/>
          <p:cNvSpPr/>
          <p:nvPr/>
        </p:nvSpPr>
        <p:spPr>
          <a:xfrm>
            <a:off x="179512" y="5951208"/>
            <a:ext cx="8568952" cy="57548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“Provide tools in order to achieve a high </a:t>
            </a:r>
            <a:r>
              <a:rPr lang="en-US" sz="1400" dirty="0"/>
              <a:t>q</a:t>
            </a:r>
            <a:r>
              <a:rPr lang="en-US" sz="1400" dirty="0" smtClean="0"/>
              <a:t>uality and Productive Construction with better Control on wasted material during construction”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4613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15000">
        <p:fade/>
      </p:transition>
    </mc:Choice>
    <mc:Fallback xmlns="">
      <p:transition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11815</TotalTime>
  <Words>216</Words>
  <Application>Microsoft Office PowerPoint</Application>
  <PresentationFormat>Presentación en pantalla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Presentación de PowerPoint</vt:lpstr>
      <vt:lpstr>Presentación de PowerPoint</vt:lpstr>
      <vt:lpstr>Presentación de PowerPoint</vt:lpstr>
    </vt:vector>
  </TitlesOfParts>
  <Company>sistemas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INESTABILIDAD TRANSVERSAL EN LANCHA PLANEADORA</dc:title>
  <dc:creator>winxp</dc:creator>
  <cp:lastModifiedBy>sistemas</cp:lastModifiedBy>
  <cp:revision>1794</cp:revision>
  <dcterms:created xsi:type="dcterms:W3CDTF">2010-08-10T14:09:45Z</dcterms:created>
  <dcterms:modified xsi:type="dcterms:W3CDTF">2014-02-19T18:36:50Z</dcterms:modified>
</cp:coreProperties>
</file>